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718" r:id="rId2"/>
    <p:sldId id="257" r:id="rId3"/>
    <p:sldId id="273" r:id="rId4"/>
    <p:sldId id="284" r:id="rId5"/>
    <p:sldId id="720" r:id="rId6"/>
    <p:sldId id="721" r:id="rId7"/>
    <p:sldId id="266" r:id="rId8"/>
    <p:sldId id="722" r:id="rId9"/>
    <p:sldId id="272" r:id="rId10"/>
    <p:sldId id="292" r:id="rId11"/>
    <p:sldId id="723" r:id="rId12"/>
    <p:sldId id="725" r:id="rId13"/>
    <p:sldId id="726" r:id="rId14"/>
    <p:sldId id="28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tif>
</file>

<file path=ppt/media/image5.tif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F0FB21-3EA7-D14A-913D-110B37C2F4A1}" type="datetimeFigureOut">
              <a:rPr lang="en-US" smtClean="0"/>
              <a:t>6/13/25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79BD56-0298-8547-91B7-13C5018D29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767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eilly.com/openbook/opensources/book/netrev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0" name="Shape 19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&lt;read slide&gt;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9" name="Shape 9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1983 - Everything was pretty peach with AT&amp;T’s Unix being used and improved in academia until 1983… when DOJ settled a new antitrust case against ATT, ATT then breaks up into the “baby bells” (regional operating companies like bell Atlantic; most of these are now </a:t>
            </a:r>
            <a:r>
              <a:rPr dirty="0" err="1"/>
              <a:t>verizon</a:t>
            </a:r>
            <a:r>
              <a:rPr dirty="0"/>
              <a:t>), meaning the ATT can now commercialize UNIX, which they do.</a:t>
            </a:r>
            <a:endParaRPr lang="en-US" dirty="0"/>
          </a:p>
          <a:p>
            <a:endParaRPr lang="en-US" dirty="0"/>
          </a:p>
          <a:p>
            <a:r>
              <a:rPr lang="en-US" dirty="0"/>
              <a:t>While the academics took their ATT UNIX license and created BSD, the suits at HP, Sun, IBM, and SGI all took their original UNIX license and created *their own* derived version of UNIX.</a:t>
            </a:r>
          </a:p>
          <a:p>
            <a:endParaRPr lang="en-US" dirty="0"/>
          </a:p>
          <a:p>
            <a:r>
              <a:rPr lang="en-US" dirty="0"/>
              <a:t>Some people looked at the state of affairs at the time and were concerned that this fragmentation would destroy any collective open-source efforts: Sun, HP, IBM, SGI et al are going to stop releasing the source of their derived UNIX OS, and will innovate in secret.</a:t>
            </a:r>
          </a:p>
          <a:p>
            <a:endParaRPr lang="en-US" dirty="0"/>
          </a:p>
          <a:p>
            <a:r>
              <a:rPr lang="en-US" dirty="0"/>
              <a:t>So, a character in our story named “Richard Stallman” then declares that he will solve this problem by re-writing a UNIX-compatible (but NOT UNIX) system from scratch that is</a:t>
            </a:r>
          </a:p>
        </p:txBody>
      </p:sp>
    </p:spTree>
    <p:extLst>
      <p:ext uri="{BB962C8B-B14F-4D97-AF65-F5344CB8AC3E}">
        <p14:creationId xmlns:p14="http://schemas.microsoft.com/office/powerpoint/2010/main" val="2020090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6" name="Shape 13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Lots of interesting details about </a:t>
            </a:r>
            <a:r>
              <a:rPr dirty="0" err="1"/>
              <a:t>netscape’s</a:t>
            </a:r>
            <a:r>
              <a:rPr dirty="0"/>
              <a:t> decision and process here - </a:t>
            </a:r>
            <a:r>
              <a:rPr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https://www.oreilly.com/openbook/opensources/book/netrev.html</a:t>
            </a:r>
            <a:r>
              <a:rPr dirty="0"/>
              <a:t> . Perhaps most interesting to discuss is the process around deciding the license (they used a public, somewhat democratic process to determine what licensing constraints should be). The vision was truly to “collaborate” with everyone building and using the web, rather than to try to create a singular ideal product (which is what they had previously been doing, and Microsoft beat them at)</a:t>
            </a:r>
          </a:p>
          <a:p>
            <a:endParaRPr dirty="0"/>
          </a:p>
          <a:p>
            <a:r>
              <a:rPr dirty="0"/>
              <a:t>Netscape did not call this open source!!!! They released a public website with their source code (“open source” was not yet coined)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personally think Stallman is wrong here — Open Source has its own set of ethics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27C2FE-14BE-B74D-96F0-2A5DC4BF006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76027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</a:t>
            </a:r>
            <a:r>
              <a:rPr lang="en-US" dirty="0" err="1"/>
              <a:t>ChromiumOS</a:t>
            </a:r>
            <a:r>
              <a:rPr lang="en-US" dirty="0"/>
              <a:t>" refers to an open-source project by Google based on the Linux kernel (3-clause BSD license). It includes its own rendering engine called "Blink," while "WebKit" is a separate rendering engine primarily used by Apple's Safari browser, which Chromium does not directly use; </a:t>
            </a:r>
          </a:p>
          <a:p>
            <a:r>
              <a:rPr lang="en-US" dirty="0"/>
              <a:t>Blink is a fork of WebKit (rendering engine)</a:t>
            </a:r>
          </a:p>
          <a:p>
            <a:r>
              <a:rPr lang="en-US" dirty="0"/>
              <a:t>WebKit started as a fork of the KHTML and KJS libraries from KDE (free software community).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28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Shape 1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&lt;Read slide&gt;</a:t>
            </a:r>
          </a:p>
          <a:p>
            <a:r>
              <a:rPr lang="en-US" dirty="0"/>
              <a:t>Explore more options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3929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27C2FE-14BE-B74D-96F0-2A5DC4BF006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05488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27C2FE-14BE-B74D-96F0-2A5DC4BF006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7127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0" name="Shape 24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The problem of “is the software really released under that license” is what exposed Google to Oracle’s suit</a:t>
            </a:r>
          </a:p>
          <a:p>
            <a:endParaRPr dirty="0"/>
          </a:p>
          <a:p>
            <a:r>
              <a:rPr dirty="0"/>
              <a:t>Note that we are not discussing software patents because that would be another lecture :)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E12B05A-5BD9-DCC1-6194-34D5255BD7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D2A64DE-480B-420F-9649-4F8E696E08E0}" type="datetime1">
              <a:rPr lang="en-US" smtClean="0"/>
              <a:t>6/13/25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123B03A-4C67-473C-EC6E-D6B4462FC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B40CE31-E956-1292-6818-3E750BF3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B8FE0B0-4AAD-48FC-89AD-4EE058AC6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275997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141331-0E85-C119-5FDF-DA8E4094D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7"/>
            <a:ext cx="10128740" cy="2210859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B510E88-9152-2D63-A0BC-D778E8633326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C173E69-7099-8521-BC3C-7AF2158EBF67}"/>
              </a:ext>
            </a:extLst>
          </p:cNvPr>
          <p:cNvSpPr/>
          <p:nvPr userDrawn="1"/>
        </p:nvSpPr>
        <p:spPr>
          <a:xfrm>
            <a:off x="539260" y="56307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2025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695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93D25CE-A679-D4CC-388B-DD8ED18FA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A461334-A651-026E-8A44-9AB00A3F0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E3DC1B7B-DF6F-F288-276A-0A55B83149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07C7BFD4-467E-4EDE-93EA-052F5B39A4E5}" type="datetime1">
              <a:rPr lang="en-US" smtClean="0"/>
              <a:t>6/13/25</a:t>
            </a:fld>
            <a:endParaRPr lang="en-US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8FEAB368-F7DB-2AA8-7086-88A462749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D30A2628-6301-1D59-F912-3E58A9AC4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FDA3AD-E587-BB0E-B889-17D8DD8DA50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834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2">
            <a:extLst>
              <a:ext uri="{FF2B5EF4-FFF2-40B4-BE49-F238E27FC236}">
                <a16:creationId xmlns:a16="http://schemas.microsoft.com/office/drawing/2014/main" id="{F9752026-448B-424B-F5A1-0490905D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109E55A0-C911-4F03-82FC-7E5926047D46}" type="datetime1">
              <a:rPr lang="en-US" smtClean="0"/>
              <a:t>6/13/25</a:t>
            </a:fld>
            <a:endParaRPr lang="en-US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173951C7-6162-4BC1-4937-2659E5015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3E7C8613-4729-99EF-BA18-80D11D9C1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FCA22D2-E4F1-EC02-F3C2-9CB47FCE5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AEE6CDE-34B3-2BB7-BE6E-B392EA596B0C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974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D71D89EE-775B-8CDC-C751-64C5EC753C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B7B7EE0-7771-4CD5-9B2B-3550753A54A1}" type="datetime1">
              <a:rPr lang="en-US" smtClean="0"/>
              <a:t>6/13/25</a:t>
            </a:fld>
            <a:endParaRPr lang="en-US"/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FE549C4C-C4BB-ED1A-93F1-BB9D971E7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DA6F911A-A445-531A-5F0E-7157E648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753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6/13/25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716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creativecommons.org/share-your-work/cclicenses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User:Datavizz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128033-A1E7-B6AC-8333-2FD53C9D8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E411E9-8073-745B-AA13-AF267A52C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818D34-7629-B802-57F9-4B9D90D786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>
                <a:sym typeface="Helvetica Neue" charset="0"/>
              </a:rPr>
              <a:t>CS 4530: Fundamentals of Software Engineering</a:t>
            </a:r>
            <a:br>
              <a:rPr lang="en-US" altLang="en-US" dirty="0">
                <a:sym typeface="Helvetica Neue" charset="0"/>
              </a:rPr>
            </a:br>
            <a:r>
              <a:rPr lang="en-US" altLang="en-US" dirty="0">
                <a:sym typeface="Helvetica Neue" charset="0"/>
              </a:rPr>
              <a:t>Module 6, Lesson 3</a:t>
            </a:r>
            <a:br>
              <a:rPr lang="en-US" altLang="en-US" dirty="0">
                <a:sym typeface="Helvetica Neue" charset="0"/>
              </a:rPr>
            </a:br>
            <a:r>
              <a:rPr lang="en-US" altLang="en-US" dirty="0">
                <a:sym typeface="Helvetica Neue" charset="0"/>
              </a:rPr>
              <a:t>Open Source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CB92D39-F1E7-8E79-E13D-72E6E66E7A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Rob Simmons</a:t>
            </a:r>
          </a:p>
          <a:p>
            <a:r>
              <a:rPr lang="en-US" dirty="0"/>
              <a:t>Khoury College of Computer Sciences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082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lide Number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39" tIns="91439" rIns="91439" bIns="9143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marL="0" marR="0" lvl="0" indent="0" algn="r" defTabSz="18288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18288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92" name="Licensing: Copyleft vs permissive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Creative Commons</a:t>
            </a:r>
          </a:p>
        </p:txBody>
      </p:sp>
      <p:pic>
        <p:nvPicPr>
          <p:cNvPr id="5" name="Picture 4" descr="A chart with different colored ticks&#10;&#10;Description automatically generated with medium confidence">
            <a:extLst>
              <a:ext uri="{FF2B5EF4-FFF2-40B4-BE49-F238E27FC236}">
                <a16:creationId xmlns:a16="http://schemas.microsoft.com/office/drawing/2014/main" id="{7AC6E6F3-BAAA-FF92-12C5-65B513FC37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870" y="1557166"/>
            <a:ext cx="9425928" cy="47278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65E23B-98D6-842E-B353-60AF57A087F7}"/>
              </a:ext>
            </a:extLst>
          </p:cNvPr>
          <p:cNvSpPr txBox="1"/>
          <p:nvPr/>
        </p:nvSpPr>
        <p:spPr>
          <a:xfrm>
            <a:off x="5915154" y="397073"/>
            <a:ext cx="6116781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https://creativecommons.org/share-your-work/cclicenses/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25900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E278EC-3B68-656B-9B20-A20A49E37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B309D10-2BC5-4535-0FE3-D7B952C85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and OSS</a:t>
            </a:r>
          </a:p>
        </p:txBody>
      </p:sp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CE52A901-4432-CF18-1D37-1D7B6E344AD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314204" y="1665710"/>
            <a:ext cx="5399982" cy="2692159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E27A6FBC-F024-8E7D-FA58-CD58B0777A3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469830" y="2762407"/>
            <a:ext cx="6004205" cy="3002849"/>
          </a:xfrm>
          <a:prstGeom prst="rect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</p:pic>
    </p:spTree>
    <p:extLst>
      <p:ext uri="{BB962C8B-B14F-4D97-AF65-F5344CB8AC3E}">
        <p14:creationId xmlns:p14="http://schemas.microsoft.com/office/powerpoint/2010/main" val="3554632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B4767-E22D-015B-5CFF-7E4CC3EB3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and 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13389-B1B5-F83C-B5B6-607553664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estimate the supply-side value of widely-used OSS is $4.15 billion, but that the demand-side value is much larger at $8.8 trillion. We find that firms would need to spend 3.5 times more on software than they currently do if OSS did not exist.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1FF6DB-505D-AD09-86C7-A673D0704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43D581-F6EB-D193-F60D-BEE3118A5E66}"/>
              </a:ext>
            </a:extLst>
          </p:cNvPr>
          <p:cNvSpPr txBox="1"/>
          <p:nvPr/>
        </p:nvSpPr>
        <p:spPr>
          <a:xfrm>
            <a:off x="733301" y="6007840"/>
            <a:ext cx="10750138" cy="369332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www.hbs.edu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/Publication%20Files/24-038_51f8444f-502c-4139-8bf2-56eb4b65c58a.pdf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32C33C-527B-0B5D-DAA4-4DA424B57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358" y="3242350"/>
            <a:ext cx="4472730" cy="224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863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B77D7-056A-4791-9237-83E3FE37E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and 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88EE4-C5E1-5740-0D03-07AEEE24B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59"/>
            <a:ext cx="6813485" cy="4793315"/>
          </a:xfrm>
        </p:spPr>
        <p:txBody>
          <a:bodyPr>
            <a:normAutofit/>
          </a:bodyPr>
          <a:lstStyle/>
          <a:p>
            <a:r>
              <a:rPr lang="en-US" dirty="0"/>
              <a:t>Many of the most well-known open-source projects are primarily driven by singe large companies</a:t>
            </a:r>
          </a:p>
          <a:p>
            <a:r>
              <a:rPr lang="en-US" dirty="0"/>
              <a:t>Often outside contributors are required to assign copyright to central company, a “Contributor License Agreement”</a:t>
            </a:r>
          </a:p>
          <a:p>
            <a:r>
              <a:rPr lang="en-US" dirty="0"/>
              <a:t>Variety of motivations for companies here!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FE4EE-140F-69DD-383E-7835C4424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36EC5C-AB17-78E2-0CC8-1E3685A1D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0382" y="1574800"/>
            <a:ext cx="1930400" cy="1854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BFB77A-9ECC-0773-47D0-9DD397A13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3614" y="1500160"/>
            <a:ext cx="1028700" cy="431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EEAACE-4FB0-30C5-0236-2E0C306DFDDB}"/>
              </a:ext>
            </a:extLst>
          </p:cNvPr>
          <p:cNvSpPr txBox="1"/>
          <p:nvPr/>
        </p:nvSpPr>
        <p:spPr>
          <a:xfrm>
            <a:off x="8878785" y="1893093"/>
            <a:ext cx="1167741" cy="431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&amp; React</a:t>
            </a:r>
          </a:p>
        </p:txBody>
      </p:sp>
      <p:pic>
        <p:nvPicPr>
          <p:cNvPr id="2050" name="Picture 2" descr="the Chromium logo">
            <a:extLst>
              <a:ext uri="{FF2B5EF4-FFF2-40B4-BE49-F238E27FC236}">
                <a16:creationId xmlns:a16="http://schemas.microsoft.com/office/drawing/2014/main" id="{2C4BBB8B-DBAE-F3CC-FF1C-DFB704CD8C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5982" y="357884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578E5A-F1D0-3395-71FD-E47B11CAC973}"/>
              </a:ext>
            </a:extLst>
          </p:cNvPr>
          <p:cNvSpPr txBox="1"/>
          <p:nvPr/>
        </p:nvSpPr>
        <p:spPr>
          <a:xfrm flipH="1" flipV="1">
            <a:off x="9033163" y="4639568"/>
            <a:ext cx="45719" cy="4571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91FE2D7F-5922-4C2D-46B9-A0E9C9120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8785" y="3578840"/>
            <a:ext cx="1219200" cy="295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F4FE4B-743D-B321-624F-9A3E59839911}"/>
              </a:ext>
            </a:extLst>
          </p:cNvPr>
          <p:cNvSpPr txBox="1"/>
          <p:nvPr/>
        </p:nvSpPr>
        <p:spPr>
          <a:xfrm>
            <a:off x="8823614" y="3792642"/>
            <a:ext cx="1167741" cy="8697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&amp; Chromium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&amp; V8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E7B47F4C-E7EB-AE69-45AD-5659117AD0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7099" y="4815195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D8459C-88FA-62A5-31AB-EC4214903C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3447" y="5388314"/>
            <a:ext cx="1918289" cy="6536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032A2C3-6376-1455-F41D-46C78CD50471}"/>
              </a:ext>
            </a:extLst>
          </p:cNvPr>
          <p:cNvSpPr txBox="1"/>
          <p:nvPr/>
        </p:nvSpPr>
        <p:spPr>
          <a:xfrm>
            <a:off x="3088121" y="5280264"/>
            <a:ext cx="2785534" cy="8697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&amp; Typescript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&amp; Monaco (Visual Studio Code)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8C72E83-0947-81B5-601B-040C712C2F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37345" y="5210132"/>
            <a:ext cx="546100" cy="4699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F43B608-41A9-B844-4507-FD5C519A533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66738" y="5357841"/>
            <a:ext cx="8509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524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Risks Adopting Open Source"/>
          <p:cNvSpPr txBox="1"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Adopting OSS has risks, tradeoffs</a:t>
            </a:r>
          </a:p>
        </p:txBody>
      </p:sp>
      <p:sp>
        <p:nvSpPr>
          <p:cNvPr id="237" name="Slide Subtitle"/>
          <p:cNvSpPr txBox="1">
            <a:spLocks noGrp="1"/>
          </p:cNvSpPr>
          <p:nvPr>
            <p:ph idx="1"/>
          </p:nvPr>
        </p:nvSpPr>
        <p:spPr>
          <a:xfrm>
            <a:off x="838200" y="1500188"/>
            <a:ext cx="7886700" cy="5340349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Are licenses compatible? </a:t>
            </a:r>
          </a:p>
          <a:p>
            <a:pPr lvl="1"/>
            <a:r>
              <a:rPr lang="en-US" dirty="0"/>
              <a:t>Including permissive-licensed software in copyleft-licensed software is generally compatible (copyleft takes precedence)</a:t>
            </a:r>
          </a:p>
          <a:p>
            <a:r>
              <a:rPr lang="en-US" dirty="0"/>
              <a:t>A significant concern for licenses with copyleft: Adopting libraries with copyleft clause generally means what you distribute must also have same copyleft clause (and be open source)</a:t>
            </a:r>
          </a:p>
          <a:p>
            <a:pPr lvl="1"/>
            <a:r>
              <a:rPr lang="en-US" dirty="0"/>
              <a:t>Are you certain that the software truly is released under the license that is stated? Did all contributors agree to that license?</a:t>
            </a:r>
          </a:p>
          <a:p>
            <a:r>
              <a:rPr lang="en-US" dirty="0"/>
              <a:t>LLM-driven violation of copyright norms makes whole situation very volatile</a:t>
            </a:r>
          </a:p>
        </p:txBody>
      </p:sp>
      <p:sp>
        <p:nvSpPr>
          <p:cNvPr id="23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687175" y="12836525"/>
            <a:ext cx="504825" cy="48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9" tIns="91439" rIns="91439" bIns="9143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marL="0" marR="0" lvl="0" indent="0" algn="r" defTabSz="18288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18288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Learning Goals"/>
          <p:cNvSpPr txBox="1"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Learning Goals</a:t>
            </a:r>
          </a:p>
        </p:txBody>
      </p:sp>
      <p:sp>
        <p:nvSpPr>
          <p:cNvPr id="68" name="By the end of this lesson, you should be able to…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r>
              <a:rPr lang="en-US"/>
              <a:t>By the end of this lesson, you should be able to…</a:t>
            </a:r>
          </a:p>
          <a:p>
            <a:pPr lvl="1"/>
            <a:r>
              <a:rPr lang="en-US"/>
              <a:t>Understand terminology and explain open source culture and principles</a:t>
            </a:r>
          </a:p>
          <a:p>
            <a:pPr lvl="1"/>
            <a:r>
              <a:rPr lang="en-US"/>
              <a:t>Opine on philosophical/political debate between open source and proprietary principles</a:t>
            </a:r>
          </a:p>
          <a:p>
            <a:pPr lvl="1"/>
            <a:r>
              <a:rPr lang="en-US"/>
              <a:t>Reason about tradeoffs of different open source licenses and business model</a:t>
            </a:r>
          </a:p>
        </p:txBody>
      </p:sp>
      <p:sp>
        <p:nvSpPr>
          <p:cNvPr id="6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687175" y="12836525"/>
            <a:ext cx="504825" cy="48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9" tIns="91439" rIns="91439" bIns="9143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marL="0" marR="0" lvl="0" indent="0" algn="r" defTabSz="18288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18288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Where do laws come to play in open source?"/>
          <p:cNvSpPr txBox="1"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Background: laws and open source</a:t>
            </a:r>
          </a:p>
        </p:txBody>
      </p:sp>
      <p:sp>
        <p:nvSpPr>
          <p:cNvPr id="187" name="Slide Subtitle"/>
          <p:cNvSpPr txBox="1">
            <a:spLocks noGrp="1"/>
          </p:cNvSpPr>
          <p:nvPr>
            <p:ph idx="1"/>
          </p:nvPr>
        </p:nvSpPr>
        <p:spPr>
          <a:xfrm>
            <a:off x="838200" y="1500188"/>
            <a:ext cx="7886700" cy="5209531"/>
          </a:xfrm>
        </p:spPr>
        <p:txBody>
          <a:bodyPr>
            <a:normAutofit/>
          </a:bodyPr>
          <a:lstStyle/>
          <a:p>
            <a:r>
              <a:rPr lang="en-US" dirty="0"/>
              <a:t>Copyright protects creative, intellectual and artistic works — including software</a:t>
            </a:r>
          </a:p>
          <a:p>
            <a:r>
              <a:rPr lang="en-US" dirty="0"/>
              <a:t>Trademark protects the name and logo of a product</a:t>
            </a:r>
          </a:p>
          <a:p>
            <a:r>
              <a:rPr lang="en-US" dirty="0"/>
              <a:t>Patents protect designs and methods (certain algorithms are patented)</a:t>
            </a:r>
          </a:p>
          <a:p>
            <a:r>
              <a:rPr lang="en-US" dirty="0"/>
              <a:t>Copyright holder can grant a license for use, placing restrictions on how it can be used (perhaps for a fee)</a:t>
            </a:r>
          </a:p>
        </p:txBody>
      </p:sp>
      <p:sp>
        <p:nvSpPr>
          <p:cNvPr id="18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687175" y="12836525"/>
            <a:ext cx="504825" cy="48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9" tIns="91439" rIns="91439" bIns="9143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marL="0" marR="0" lvl="0" indent="0" algn="r" defTabSz="18288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18288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UNIX, BSD and GNU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 Unix History</a:t>
            </a:r>
          </a:p>
        </p:txBody>
      </p:sp>
      <p:sp>
        <p:nvSpPr>
          <p:cNvPr id="92" name="Slide Subtitle"/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Timeline</a:t>
            </a:r>
          </a:p>
          <a:p>
            <a:pPr lvl="1"/>
            <a:r>
              <a:rPr lang="en-US" dirty="0"/>
              <a:t>1970s: Bell Labs creates Unix, kind of gives it away for the price of the disks (AT&amp;T not allowed to sell it as a product</a:t>
            </a:r>
          </a:p>
          <a:p>
            <a:pPr lvl="1"/>
            <a:r>
              <a:rPr lang="en-US" dirty="0"/>
              <a:t>1983: AT&amp;T Unix party is over, competing paid OS versions</a:t>
            </a:r>
          </a:p>
          <a:p>
            <a:pPr lvl="1"/>
            <a:r>
              <a:rPr lang="en-US" dirty="0"/>
              <a:t>Also 1983: Richard Stallman announces “Starting this Thanksgiving I am going to write a complete Unix-compatible software system called GNU (Gnu’s Not Unix), and give it away free to everyone who can use it”</a:t>
            </a:r>
          </a:p>
        </p:txBody>
      </p:sp>
      <p:sp>
        <p:nvSpPr>
          <p:cNvPr id="93" name="Slide Number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91439" tIns="91439" rIns="91439" bIns="9143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marL="0" marR="0" lvl="0" indent="0" algn="r" defTabSz="18288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18288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6317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761D8-D6B1-F3E1-7111-C28709B9B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Free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E05D9-4C71-6AEB-E2D4-8C526272D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59"/>
            <a:ext cx="7887346" cy="5444337"/>
          </a:xfrm>
        </p:spPr>
        <p:txBody>
          <a:bodyPr/>
          <a:lstStyle/>
          <a:p>
            <a:r>
              <a:rPr lang="en-US" dirty="0"/>
              <a:t>Stallman’s project is an overtly ideological one:</a:t>
            </a:r>
          </a:p>
          <a:p>
            <a:pPr lvl="1"/>
            <a:r>
              <a:rPr lang="en-US" dirty="0"/>
              <a:t>Freedom 0: run code as you wish, for any purpose</a:t>
            </a:r>
          </a:p>
          <a:p>
            <a:pPr lvl="1"/>
            <a:r>
              <a:rPr lang="en-US" dirty="0"/>
              <a:t>Freedom 1: study how code works, and </a:t>
            </a:r>
            <a:br>
              <a:rPr lang="en-US" dirty="0"/>
            </a:br>
            <a:r>
              <a:rPr lang="en-US" dirty="0"/>
              <a:t>change it as you wish</a:t>
            </a:r>
          </a:p>
          <a:p>
            <a:pPr lvl="1"/>
            <a:r>
              <a:rPr lang="en-US" dirty="0"/>
              <a:t>Freedom 2: redistributed copies (of original) so </a:t>
            </a:r>
            <a:br>
              <a:rPr lang="en-US" dirty="0"/>
            </a:br>
            <a:r>
              <a:rPr lang="en-US" dirty="0"/>
              <a:t>you can help others</a:t>
            </a:r>
          </a:p>
          <a:p>
            <a:pPr lvl="1"/>
            <a:r>
              <a:rPr lang="en-US" dirty="0"/>
              <a:t>Freedom 3: distribute copies of your modified </a:t>
            </a:r>
            <a:br>
              <a:rPr lang="en-US" dirty="0"/>
            </a:br>
            <a:r>
              <a:rPr lang="en-US" dirty="0"/>
              <a:t>version to others</a:t>
            </a:r>
          </a:p>
          <a:p>
            <a:endParaRPr lang="en-US" dirty="0"/>
          </a:p>
          <a:p>
            <a:r>
              <a:rPr lang="en-US" dirty="0"/>
              <a:t>GPL is an interesting, unanticipated use of the </a:t>
            </a:r>
            <a:br>
              <a:rPr lang="en-US" dirty="0"/>
            </a:br>
            <a:r>
              <a:rPr lang="en-US" dirty="0"/>
              <a:t>existing </a:t>
            </a:r>
            <a:r>
              <a:rPr lang="en-US" i="1" dirty="0"/>
              <a:t>licensing</a:t>
            </a:r>
            <a:r>
              <a:rPr lang="en-US" dirty="0"/>
              <a:t> mechanism: you can use, but</a:t>
            </a:r>
            <a:br>
              <a:rPr lang="en-US" dirty="0"/>
            </a:br>
            <a:r>
              <a:rPr lang="en-US" dirty="0"/>
              <a:t>can only distribute if you distribute your</a:t>
            </a:r>
            <a:br>
              <a:rPr lang="en-US" dirty="0"/>
            </a:br>
            <a:r>
              <a:rPr lang="en-US" dirty="0"/>
              <a:t>changes under the same license.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E3B5C0-9E96-8B87-9B45-5B7CB26C9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ichard M Stallman (Licensed under GFDL)">
            <a:extLst>
              <a:ext uri="{FF2B5EF4-FFF2-40B4-BE49-F238E27FC236}">
                <a16:creationId xmlns:a16="http://schemas.microsoft.com/office/drawing/2014/main" id="{51E237BB-C1AC-4D72-0D7B-B5AB76619690}"/>
              </a:ext>
            </a:extLst>
          </p:cNvPr>
          <p:cNvSpPr txBox="1"/>
          <p:nvPr/>
        </p:nvSpPr>
        <p:spPr>
          <a:xfrm>
            <a:off x="8120407" y="6444014"/>
            <a:ext cx="2042226" cy="189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Richard M Stallman (Licensed under GFDL)</a:t>
            </a:r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7568CFD6-187F-9AEA-BB16-D2EB147AA48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128171" y="2398422"/>
            <a:ext cx="3988856" cy="402726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006895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BF9C8-E656-44B0-8BBF-05FC58F0F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Unix History (Late ‘80s to early ‘90s)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A0C53-F6DB-878D-C024-02516CA2D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Berkeley has a fork of AT&amp;T’s Unix that they rewrite, license </a:t>
            </a:r>
            <a:r>
              <a:rPr lang="en-US" i="1" dirty="0"/>
              <a:t>permissively</a:t>
            </a:r>
            <a:r>
              <a:rPr lang="en-US" dirty="0"/>
              <a:t> (leave in the authors’ credit) — the BSD License</a:t>
            </a:r>
          </a:p>
          <a:p>
            <a:r>
              <a:rPr lang="en-US" dirty="0"/>
              <a:t>The GPL is used as the license for the Unix-like Linux “kernel”</a:t>
            </a:r>
          </a:p>
          <a:p>
            <a:r>
              <a:rPr lang="en-US" dirty="0"/>
              <a:t>Debian is a Linux distribution that wants to only use free software</a:t>
            </a:r>
          </a:p>
          <a:p>
            <a:pPr lvl="1"/>
            <a:r>
              <a:rPr lang="en-US" dirty="0"/>
              <a:t>Okay, what’s free software?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B0408C-EE46-CA24-E3E8-6B1F1DDAE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AFC195-4F56-FFE9-EE58-1215260BCFF1}"/>
              </a:ext>
            </a:extLst>
          </p:cNvPr>
          <p:cNvSpPr txBox="1"/>
          <p:nvPr/>
        </p:nvSpPr>
        <p:spPr>
          <a:xfrm>
            <a:off x="9910119" y="4139514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07E79D-462A-6BBD-8D55-3E73D0E28708}"/>
              </a:ext>
            </a:extLst>
          </p:cNvPr>
          <p:cNvSpPr txBox="1"/>
          <p:nvPr/>
        </p:nvSpPr>
        <p:spPr>
          <a:xfrm>
            <a:off x="14877535" y="5292982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The official logo (also known as open use logo) contains the well-known Debian swirl and best represents the visual identity of the Debian Project">
            <a:extLst>
              <a:ext uri="{FF2B5EF4-FFF2-40B4-BE49-F238E27FC236}">
                <a16:creationId xmlns:a16="http://schemas.microsoft.com/office/drawing/2014/main" id="{7911DA6F-834E-A1D4-6AC5-B10577CC62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0319" y="3429000"/>
            <a:ext cx="1270000" cy="168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8673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Netscape: “Collaborating with the Net”"/>
          <p:cNvSpPr txBox="1"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Some Browser History</a:t>
            </a:r>
          </a:p>
        </p:txBody>
      </p:sp>
      <p:sp>
        <p:nvSpPr>
          <p:cNvPr id="130" name="Slide Subtitle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r>
              <a:rPr lang="en-US" dirty="0"/>
              <a:t>Netscape was dominant web browser early 90’s</a:t>
            </a:r>
          </a:p>
          <a:p>
            <a:r>
              <a:rPr lang="en-US" dirty="0"/>
              <a:t>Business model: free for home and education use, companies pay</a:t>
            </a:r>
          </a:p>
          <a:p>
            <a:r>
              <a:rPr lang="en-US" dirty="0"/>
              <a:t>Microsoft entered browser market with Internet Explorer, bundled with Windows95, soon overtakes Netscape in usage (free with Windows)</a:t>
            </a:r>
          </a:p>
          <a:p>
            <a:r>
              <a:rPr lang="en-US" dirty="0"/>
              <a:t>January 1998: Netscape first company to open source code for proprietary product (Mozilla)</a:t>
            </a:r>
          </a:p>
          <a:p>
            <a:pPr lvl="1"/>
            <a:r>
              <a:rPr lang="en-US" dirty="0"/>
              <a:t>Netscape Public License</a:t>
            </a:r>
          </a:p>
        </p:txBody>
      </p:sp>
      <p:sp>
        <p:nvSpPr>
          <p:cNvPr id="13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687175" y="12836525"/>
            <a:ext cx="504825" cy="48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39" tIns="91439" rIns="91439" bIns="9143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marL="0" marR="0" lvl="0" indent="0" algn="r" defTabSz="18288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18288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133" name="Usage Share of Netscape Navigator"/>
          <p:cNvSpPr txBox="1"/>
          <p:nvPr/>
        </p:nvSpPr>
        <p:spPr>
          <a:xfrm>
            <a:off x="9324262" y="4194427"/>
            <a:ext cx="1694375" cy="189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Usage Share of Netscape Navigator</a:t>
            </a:r>
          </a:p>
        </p:txBody>
      </p:sp>
      <p:pic>
        <p:nvPicPr>
          <p:cNvPr id="13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5047" y="3837898"/>
            <a:ext cx="3799786" cy="30398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C25A-025A-EDBC-DB79-A45C2A028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99135-95F8-498D-522D-375E339CD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Software Initiative created to steward a definition of “open source”</a:t>
            </a:r>
          </a:p>
          <a:p>
            <a:pPr lvl="1"/>
            <a:r>
              <a:rPr lang="en-US" dirty="0"/>
              <a:t>Permissive licenses (MIT, BSD)</a:t>
            </a:r>
          </a:p>
          <a:p>
            <a:pPr lvl="1"/>
            <a:r>
              <a:rPr lang="en-US" dirty="0"/>
              <a:t>Free software/copyleft licenses (GNU, Mozilla Public License, Apache License)</a:t>
            </a:r>
          </a:p>
          <a:p>
            <a:endParaRPr lang="en-US" dirty="0"/>
          </a:p>
          <a:p>
            <a:r>
              <a:rPr lang="en-US" dirty="0"/>
              <a:t>Stallman: “Open Source is a development methodology; free software is a social movement”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7EACB-DEC5-9B84-A3D2-0897F2757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FE4ACA70-26B8-817C-D237-A1F0685AC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6496" y="1770828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1E71EC-1AAF-0FDD-78E6-3101BDCC0EDC}"/>
              </a:ext>
            </a:extLst>
          </p:cNvPr>
          <p:cNvSpPr txBox="1"/>
          <p:nvPr/>
        </p:nvSpPr>
        <p:spPr>
          <a:xfrm>
            <a:off x="9064531" y="3723481"/>
            <a:ext cx="2248930" cy="914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Logo of the Open 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Software Initiative</a:t>
            </a:r>
          </a:p>
        </p:txBody>
      </p:sp>
    </p:spTree>
    <p:extLst>
      <p:ext uri="{BB962C8B-B14F-4D97-AF65-F5344CB8AC3E}">
        <p14:creationId xmlns:p14="http://schemas.microsoft.com/office/powerpoint/2010/main" val="2317791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he Open Source Browser Wars"/>
          <p:cNvSpPr txBox="1"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Firefox lost battle, Open Source wins war</a:t>
            </a:r>
          </a:p>
        </p:txBody>
      </p:sp>
      <p:sp>
        <p:nvSpPr>
          <p:cNvPr id="181" name="Slide Subtitle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r>
              <a:rPr lang="en-US" dirty="0"/>
              <a:t>Firefox lost to Chrome and Safari, but OSS won </a:t>
            </a:r>
          </a:p>
          <a:p>
            <a:pPr lvl="1"/>
            <a:r>
              <a:rPr lang="en-US" dirty="0"/>
              <a:t>Chrome’s core = Chromium OSS</a:t>
            </a:r>
          </a:p>
          <a:p>
            <a:pPr lvl="2"/>
            <a:r>
              <a:rPr lang="en-US" dirty="0"/>
              <a:t>uses “Blink” rendering engine forked from WebKit</a:t>
            </a:r>
          </a:p>
          <a:p>
            <a:pPr lvl="1"/>
            <a:r>
              <a:rPr lang="en-US" dirty="0"/>
              <a:t>Safari’s core = </a:t>
            </a:r>
            <a:r>
              <a:rPr lang="en-US" dirty="0" err="1"/>
              <a:t>Webkit</a:t>
            </a:r>
            <a:r>
              <a:rPr lang="en-US" dirty="0"/>
              <a:t> OSS</a:t>
            </a:r>
          </a:p>
          <a:p>
            <a:pPr lvl="2"/>
            <a:r>
              <a:rPr lang="en-US" dirty="0"/>
              <a:t>forked from KHTML and KJS </a:t>
            </a:r>
          </a:p>
          <a:p>
            <a:pPr lvl="1"/>
            <a:r>
              <a:rPr lang="en-US" dirty="0"/>
              <a:t>Microsoft’s Edge core = Chromium</a:t>
            </a:r>
          </a:p>
          <a:p>
            <a:r>
              <a:rPr lang="en-US" dirty="0"/>
              <a:t>How do browsers differentiate?</a:t>
            </a:r>
          </a:p>
          <a:p>
            <a:r>
              <a:rPr lang="en-US" dirty="0"/>
              <a:t>Why is there more than one?</a:t>
            </a:r>
          </a:p>
        </p:txBody>
      </p:sp>
      <p:sp>
        <p:nvSpPr>
          <p:cNvPr id="18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11687175" y="12836525"/>
            <a:ext cx="504825" cy="482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91439" tIns="91439" rIns="91439" bIns="91439" anchor="ctr">
            <a:sp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r" defTabSz="18288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888888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2pPr>
            <a:lvl3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3pPr>
            <a:lvl4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4pPr>
            <a:lvl5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5pPr>
            <a:lvl6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6pPr>
            <a:lvl7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7pPr>
            <a:lvl8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8pPr>
            <a:lvl9pPr marL="0" marR="0" indent="0" algn="ctr" defTabSz="2438337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solidFill>
                  <a:srgbClr val="5E5E5E"/>
                </a:solidFill>
                <a:effectLst/>
                <a:uFillTx/>
                <a:latin typeface="+mn-lt"/>
                <a:ea typeface="+mn-ea"/>
                <a:cs typeface="+mn-cs"/>
                <a:sym typeface="Helvetica"/>
              </a:defRPr>
            </a:lvl9pPr>
          </a:lstStyle>
          <a:p>
            <a:pPr marL="0" marR="0" lvl="0" indent="0" algn="r" defTabSz="18288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pPr marL="0" marR="0" lvl="0" indent="0" algn="r" defTabSz="18288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pic>
        <p:nvPicPr>
          <p:cNvPr id="183" name="Image" descr="Image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5788" y="1585672"/>
            <a:ext cx="6121081" cy="4896866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[By Datavizzer, CC BY-SA 4.0]"/>
          <p:cNvSpPr txBox="1"/>
          <p:nvPr/>
        </p:nvSpPr>
        <p:spPr>
          <a:xfrm>
            <a:off x="8666040" y="6444014"/>
            <a:ext cx="1394613" cy="189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[By </a:t>
            </a:r>
            <a:r>
              <a: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Datavizzer</a:t>
            </a:r>
            <a:r>
              <a:rPr kumimoji="0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CC BY-SA 4.0]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1300</Words>
  <Application>Microsoft Macintosh PowerPoint</Application>
  <PresentationFormat>Widescreen</PresentationFormat>
  <Paragraphs>113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Arial</vt:lpstr>
      <vt:lpstr>Calibri</vt:lpstr>
      <vt:lpstr>Helvetica Neue</vt:lpstr>
      <vt:lpstr>Verdana</vt:lpstr>
      <vt:lpstr>1_Office Theme</vt:lpstr>
      <vt:lpstr>CS 4530: Fundamentals of Software Engineering Module 6, Lesson 3 Open Source</vt:lpstr>
      <vt:lpstr>Learning Goals</vt:lpstr>
      <vt:lpstr>Background: laws and open source</vt:lpstr>
      <vt:lpstr>Some Unix History</vt:lpstr>
      <vt:lpstr>Free Software</vt:lpstr>
      <vt:lpstr>More Unix History (Late ‘80s to early ‘90s)</vt:lpstr>
      <vt:lpstr>Some Browser History</vt:lpstr>
      <vt:lpstr>Open Source</vt:lpstr>
      <vt:lpstr>Firefox lost battle, Open Source wins war</vt:lpstr>
      <vt:lpstr>Creative Commons</vt:lpstr>
      <vt:lpstr>Business and OSS</vt:lpstr>
      <vt:lpstr>Business and OSS</vt:lpstr>
      <vt:lpstr>Business and OSS</vt:lpstr>
      <vt:lpstr>Adopting OSS has risks, tradeoffs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 Simmons</dc:creator>
  <cp:lastModifiedBy>Robert Simmons</cp:lastModifiedBy>
  <cp:revision>1</cp:revision>
  <dcterms:created xsi:type="dcterms:W3CDTF">2025-06-13T12:55:11Z</dcterms:created>
  <dcterms:modified xsi:type="dcterms:W3CDTF">2025-06-13T12:55:40Z</dcterms:modified>
</cp:coreProperties>
</file>

<file path=docProps/thumbnail.jpeg>
</file>